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9" r:id="rId1"/>
  </p:sldMasterIdLst>
  <p:notesMasterIdLst>
    <p:notesMasterId r:id="rId23"/>
  </p:notesMasterIdLst>
  <p:sldIdLst>
    <p:sldId id="256" r:id="rId2"/>
    <p:sldId id="258" r:id="rId3"/>
    <p:sldId id="259" r:id="rId4"/>
    <p:sldId id="260" r:id="rId5"/>
    <p:sldId id="274" r:id="rId6"/>
    <p:sldId id="263" r:id="rId7"/>
    <p:sldId id="264" r:id="rId8"/>
    <p:sldId id="261" r:id="rId9"/>
    <p:sldId id="262" r:id="rId10"/>
    <p:sldId id="265" r:id="rId11"/>
    <p:sldId id="275" r:id="rId12"/>
    <p:sldId id="266" r:id="rId13"/>
    <p:sldId id="267" r:id="rId14"/>
    <p:sldId id="268" r:id="rId15"/>
    <p:sldId id="269" r:id="rId16"/>
    <p:sldId id="270" r:id="rId17"/>
    <p:sldId id="271" r:id="rId18"/>
    <p:sldId id="276" r:id="rId19"/>
    <p:sldId id="272" r:id="rId20"/>
    <p:sldId id="273" r:id="rId21"/>
    <p:sldId id="257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206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42217-BB7E-495A-8358-97AE6B1EBFC5}" type="datetimeFigureOut">
              <a:rPr lang="en-US" smtClean="0"/>
              <a:t>5/19/2017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F9224-F2F8-4066-88E2-2E272D7D8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793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F9224-F2F8-4066-88E2-2E272D7D8C3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188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2082B-D724-4FB3-A010-AFD37D43D0F4}" type="datetime1">
              <a:rPr lang="en-US" smtClean="0"/>
              <a:t>5/19/2017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0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621322"/>
            <a:ext cx="7775673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74499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3CABE-9709-4971-B10A-8D50500329A1}" type="datetime1">
              <a:rPr lang="en-US" smtClean="0"/>
              <a:t>5/19/2017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028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204820"/>
            <a:ext cx="776532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E67C2-3A6C-4819-BCD1-FE531BD3AEA5}" type="datetime1">
              <a:rPr lang="en-US" smtClean="0"/>
              <a:t>5/19/2017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310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4204821"/>
            <a:ext cx="776532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E45CB-C239-427A-9122-B1F2BA3EB992}" type="datetime1">
              <a:rPr lang="en-US" smtClean="0"/>
              <a:t>5/19/2017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7963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650556"/>
            <a:ext cx="776532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B457C-C6D9-46CF-AF8A-D63E0BFD543B}" type="datetime1">
              <a:rPr lang="en-US" smtClean="0"/>
              <a:t>5/19/2017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5604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911624"/>
            <a:ext cx="2474217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2088320"/>
            <a:ext cx="2473919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911624"/>
            <a:ext cx="247486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088320"/>
            <a:ext cx="246840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911624"/>
            <a:ext cx="2468408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4D4FC-E69F-40F1-BD9D-6EE525623452}" type="datetime1">
              <a:rPr lang="en-US" smtClean="0"/>
              <a:t>5/19/2017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2883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4565409"/>
            <a:ext cx="2474216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989147"/>
            <a:ext cx="247423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565408"/>
            <a:ext cx="2475252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989147"/>
            <a:ext cx="246742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4565410"/>
            <a:ext cx="2470694" cy="122579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C712C-1C97-4D18-B4F3-0F9F729CFFFF}" type="datetime1">
              <a:rPr lang="en-US" smtClean="0"/>
              <a:t>5/19/2017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9527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31A8B-9456-48FE-9581-3F86B4523580}" type="datetime1">
              <a:rPr lang="en-US" smtClean="0"/>
              <a:t>5/19/2017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6147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0"/>
            <a:ext cx="1906993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609600"/>
            <a:ext cx="5744029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4B1D3-97C6-4D84-AE70-7DC57C7CF745}" type="datetime1">
              <a:rPr lang="en-US" smtClean="0"/>
              <a:t>5/19/2017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73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146E0-0278-4249-936D-D0EDFC2EC9C2}" type="datetime1">
              <a:rPr lang="en-US" smtClean="0"/>
              <a:t>5/19/2017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61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B9EFA-3F6D-405B-BC6E-3DBFCFD369B5}" type="datetime1">
              <a:rPr lang="en-US" smtClean="0"/>
              <a:t>5/19/2017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038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88320"/>
            <a:ext cx="3829503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2088320"/>
            <a:ext cx="3820616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B5A9-02FE-4758-AC9E-6DDB53F3F003}" type="datetime1">
              <a:rPr lang="en-US" smtClean="0"/>
              <a:t>5/19/2017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653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912232"/>
            <a:ext cx="3830406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230" y="2088320"/>
            <a:ext cx="359143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912232"/>
            <a:ext cx="3821518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A77C8-D1C0-4830-9B7C-B13AE62B1FB5}" type="datetime1">
              <a:rPr lang="en-US" smtClean="0"/>
              <a:t>5/19/2017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22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5EA22-C8B2-4D92-9323-F993FD27D5CC}" type="datetime1">
              <a:rPr lang="en-US" smtClean="0"/>
              <a:t>5/19/2017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09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7AC6B-63CA-401B-9C81-C1C8641EE986}" type="datetime1">
              <a:rPr lang="en-US" smtClean="0"/>
              <a:t>5/19/2017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218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609600"/>
            <a:ext cx="4642119" cy="518160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971801"/>
            <a:ext cx="2949178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42D9E-901B-4036-A3F4-82957077D76B}" type="datetime1">
              <a:rPr lang="en-US" smtClean="0"/>
              <a:t>5/19/2017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60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49932" y="758881"/>
            <a:ext cx="2966938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971800"/>
            <a:ext cx="4171242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3AF0C-F0AB-40AD-BAD5-063C506B68EE}" type="datetime1">
              <a:rPr lang="en-US" smtClean="0"/>
              <a:t>5/19/2017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446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86FE7-6DF3-426A-9D97-A479741028DA}" type="datetime1">
              <a:rPr lang="en-US" smtClean="0"/>
              <a:t>5/19/2017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226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1.jp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/>
              <a:t>Using Social Media to Assess Neighborhood Social </a:t>
            </a:r>
            <a:r>
              <a:rPr lang="en-US" b="0" dirty="0" smtClean="0"/>
              <a:t>Disorganization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3664745"/>
            <a:ext cx="7773308" cy="172023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 Case Study in the United </a:t>
            </a:r>
            <a:r>
              <a:rPr lang="en-US" dirty="0" smtClean="0"/>
              <a:t>Kingdom</a:t>
            </a:r>
          </a:p>
          <a:p>
            <a:endParaRPr lang="pt-BR" dirty="0"/>
          </a:p>
          <a:p>
            <a:r>
              <a:rPr lang="pt-BR" sz="2000" b="1" i="1" u="sng" dirty="0" smtClean="0"/>
              <a:t>Diogo F. Pacheco</a:t>
            </a:r>
            <a:r>
              <a:rPr lang="pt-BR" sz="2000" i="1" dirty="0" smtClean="0"/>
              <a:t>, Marcos Oliveira, Ronaldo Menezes</a:t>
            </a:r>
          </a:p>
          <a:p>
            <a:r>
              <a:rPr lang="pt-BR" sz="2000" i="1" dirty="0" smtClean="0"/>
              <a:t>Florida Institute of Technology</a:t>
            </a:r>
          </a:p>
          <a:p>
            <a:endParaRPr lang="en-US" sz="2000" i="1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28719"/>
              </p:ext>
            </p:extLst>
          </p:nvPr>
        </p:nvGraphicFramePr>
        <p:xfrm>
          <a:off x="2990652" y="5821239"/>
          <a:ext cx="3162698" cy="84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Acrobat Document" r:id="rId4" imgW="5924285" imgH="1581120" progId="AcroExch.Document.11">
                  <p:embed/>
                </p:oleObj>
              </mc:Choice>
              <mc:Fallback>
                <p:oleObj name="Acrobat Document" r:id="rId4" imgW="5924285" imgH="158112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90652" y="5821239"/>
                        <a:ext cx="3162698" cy="84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9" name="Picture 5" descr="Image result for biocomplex la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622" y="107461"/>
            <a:ext cx="1360610" cy="136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62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The Entropy of Football Supporters in a region</a:t>
            </a:r>
          </a:p>
          <a:p>
            <a:pPr lvl="1"/>
            <a:r>
              <a:rPr lang="pt-BR" dirty="0" smtClean="0"/>
              <a:t>More clubs being mentioned, greater entropy.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582" y="3943632"/>
            <a:ext cx="4514850" cy="4572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40" y="4870587"/>
            <a:ext cx="1985352" cy="13778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267" y="4864066"/>
            <a:ext cx="2065425" cy="1384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667" y="4864066"/>
            <a:ext cx="2056322" cy="138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5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673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Crime Concentration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406" y="2497067"/>
            <a:ext cx="3272240" cy="417727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539590" y="2547258"/>
            <a:ext cx="846395" cy="4185761"/>
            <a:chOff x="6539590" y="2547258"/>
            <a:chExt cx="846395" cy="418576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6539590" y="2588079"/>
              <a:ext cx="267390" cy="408626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806980" y="2547258"/>
              <a:ext cx="579005" cy="4185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 smtClean="0"/>
                <a:t>High</a:t>
              </a:r>
            </a:p>
            <a:p>
              <a:endParaRPr lang="pt-BR" sz="1400" dirty="0"/>
            </a:p>
            <a:p>
              <a:endParaRPr lang="pt-BR" sz="1400" dirty="0" smtClean="0"/>
            </a:p>
            <a:p>
              <a:endParaRPr lang="pt-BR" sz="1400" dirty="0"/>
            </a:p>
            <a:p>
              <a:endParaRPr lang="pt-BR" sz="1400" dirty="0" smtClean="0"/>
            </a:p>
            <a:p>
              <a:endParaRPr lang="pt-BR" sz="1400" dirty="0"/>
            </a:p>
            <a:p>
              <a:endParaRPr lang="pt-BR" sz="1400" dirty="0" smtClean="0"/>
            </a:p>
            <a:p>
              <a:endParaRPr lang="pt-BR" sz="1400" dirty="0"/>
            </a:p>
            <a:p>
              <a:endParaRPr lang="pt-BR" sz="1400" dirty="0" smtClean="0"/>
            </a:p>
            <a:p>
              <a:endParaRPr lang="pt-BR" sz="1400" dirty="0"/>
            </a:p>
            <a:p>
              <a:endParaRPr lang="pt-BR" sz="1400" dirty="0" smtClean="0"/>
            </a:p>
            <a:p>
              <a:endParaRPr lang="pt-BR" sz="1400" dirty="0"/>
            </a:p>
            <a:p>
              <a:endParaRPr lang="pt-BR" sz="1400" dirty="0" smtClean="0"/>
            </a:p>
            <a:p>
              <a:endParaRPr lang="pt-BR" sz="1400" dirty="0"/>
            </a:p>
            <a:p>
              <a:endParaRPr lang="pt-BR" sz="1400" dirty="0" smtClean="0"/>
            </a:p>
            <a:p>
              <a:endParaRPr lang="pt-BR" sz="1400" dirty="0"/>
            </a:p>
            <a:p>
              <a:endParaRPr lang="pt-BR" sz="1400" dirty="0" smtClean="0"/>
            </a:p>
            <a:p>
              <a:endParaRPr lang="pt-BR" sz="1400" dirty="0" smtClean="0"/>
            </a:p>
            <a:p>
              <a:r>
                <a:rPr lang="pt-BR" sz="1400" dirty="0" smtClean="0"/>
                <a:t>Low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6639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Regions Characterized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406" y="2497187"/>
            <a:ext cx="3272240" cy="417703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46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Entropy of Supporters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406" y="2497187"/>
            <a:ext cx="3272239" cy="417703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539590" y="2547258"/>
            <a:ext cx="846395" cy="4185761"/>
            <a:chOff x="6539590" y="2547258"/>
            <a:chExt cx="846395" cy="418576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6539590" y="2588079"/>
              <a:ext cx="267390" cy="408626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806980" y="2547258"/>
              <a:ext cx="579005" cy="4185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 smtClean="0"/>
                <a:t>High</a:t>
              </a:r>
            </a:p>
            <a:p>
              <a:endParaRPr lang="pt-BR" sz="1400" dirty="0"/>
            </a:p>
            <a:p>
              <a:endParaRPr lang="pt-BR" sz="1400" dirty="0" smtClean="0"/>
            </a:p>
            <a:p>
              <a:endParaRPr lang="pt-BR" sz="1400" dirty="0"/>
            </a:p>
            <a:p>
              <a:endParaRPr lang="pt-BR" sz="1400" dirty="0" smtClean="0"/>
            </a:p>
            <a:p>
              <a:endParaRPr lang="pt-BR" sz="1400" dirty="0"/>
            </a:p>
            <a:p>
              <a:endParaRPr lang="pt-BR" sz="1400" dirty="0" smtClean="0"/>
            </a:p>
            <a:p>
              <a:endParaRPr lang="pt-BR" sz="1400" dirty="0"/>
            </a:p>
            <a:p>
              <a:endParaRPr lang="pt-BR" sz="1400" dirty="0" smtClean="0"/>
            </a:p>
            <a:p>
              <a:endParaRPr lang="pt-BR" sz="1400" dirty="0"/>
            </a:p>
            <a:p>
              <a:endParaRPr lang="pt-BR" sz="1400" dirty="0" smtClean="0"/>
            </a:p>
            <a:p>
              <a:endParaRPr lang="pt-BR" sz="1400" dirty="0"/>
            </a:p>
            <a:p>
              <a:endParaRPr lang="pt-BR" sz="1400" dirty="0" smtClean="0"/>
            </a:p>
            <a:p>
              <a:endParaRPr lang="pt-BR" sz="1400" dirty="0"/>
            </a:p>
            <a:p>
              <a:endParaRPr lang="pt-BR" sz="1400" dirty="0" smtClean="0"/>
            </a:p>
            <a:p>
              <a:endParaRPr lang="pt-BR" sz="1400" dirty="0"/>
            </a:p>
            <a:p>
              <a:endParaRPr lang="pt-BR" sz="1400" dirty="0" smtClean="0"/>
            </a:p>
            <a:p>
              <a:endParaRPr lang="pt-BR" sz="1400" dirty="0" smtClean="0"/>
            </a:p>
            <a:p>
              <a:r>
                <a:rPr lang="pt-BR" sz="1400" dirty="0" smtClean="0"/>
                <a:t>Low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977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Partial Correlation (Crime,Entropy | Users)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300872"/>
              </p:ext>
            </p:extLst>
          </p:nvPr>
        </p:nvGraphicFramePr>
        <p:xfrm>
          <a:off x="1867877" y="2734661"/>
          <a:ext cx="5385800" cy="3590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Acrobat Document" r:id="rId3" imgW="4114665" imgH="2743200" progId="AcroExch.Document.11">
                  <p:embed/>
                </p:oleObj>
              </mc:Choice>
              <mc:Fallback>
                <p:oleObj name="Acrobat Document" r:id="rId3" imgW="4114665" imgH="274320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67877" y="2734661"/>
                        <a:ext cx="5385800" cy="35905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26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Partial Correlation Analysis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9605422"/>
              </p:ext>
            </p:extLst>
          </p:nvPr>
        </p:nvGraphicFramePr>
        <p:xfrm>
          <a:off x="853377" y="3144971"/>
          <a:ext cx="2743200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6" name="Acrobat Document" r:id="rId3" imgW="2743200" imgH="2743200" progId="AcroExch.Document.11">
                  <p:embed/>
                </p:oleObj>
              </mc:Choice>
              <mc:Fallback>
                <p:oleObj name="Acrobat Document" r:id="rId3" imgW="2743200" imgH="274320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3377" y="3144971"/>
                        <a:ext cx="2743200" cy="274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2641427"/>
              </p:ext>
            </p:extLst>
          </p:nvPr>
        </p:nvGraphicFramePr>
        <p:xfrm>
          <a:off x="4335868" y="3144971"/>
          <a:ext cx="4114800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" name="Acrobat Document" r:id="rId5" imgW="4114665" imgH="2743200" progId="AcroExch.Document.11">
                  <p:embed/>
                </p:oleObj>
              </mc:Choice>
              <mc:Fallback>
                <p:oleObj name="Acrobat Document" r:id="rId5" imgW="4114665" imgH="274320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35868" y="3144971"/>
                        <a:ext cx="4114800" cy="274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8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Regression Analysis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67470" b="6631"/>
          <a:stretch/>
        </p:blipFill>
        <p:spPr>
          <a:xfrm>
            <a:off x="922919" y="2563728"/>
            <a:ext cx="3288130" cy="33878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6812" r="99" b="-229"/>
          <a:stretch/>
        </p:blipFill>
        <p:spPr>
          <a:xfrm>
            <a:off x="4211054" y="2563449"/>
            <a:ext cx="4355432" cy="3636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93375" r="44933" b="-8"/>
          <a:stretch/>
        </p:blipFill>
        <p:spPr>
          <a:xfrm>
            <a:off x="922918" y="5951621"/>
            <a:ext cx="5566109" cy="240632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05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40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BR" dirty="0" smtClean="0"/>
              <a:t>We proposed a measure for social disorganization in a </a:t>
            </a:r>
            <a:r>
              <a:rPr lang="pt-BR" dirty="0" smtClean="0"/>
              <a:t>region using social media.</a:t>
            </a:r>
            <a:endParaRPr lang="pt-BR" dirty="0" smtClean="0"/>
          </a:p>
          <a:p>
            <a:r>
              <a:rPr lang="pt-BR" dirty="0" smtClean="0"/>
              <a:t>Significant correlation between:</a:t>
            </a:r>
          </a:p>
          <a:p>
            <a:pPr lvl="1"/>
            <a:r>
              <a:rPr lang="pt-BR" dirty="0" smtClean="0"/>
              <a:t>#users and #crime</a:t>
            </a:r>
          </a:p>
          <a:p>
            <a:pPr lvl="1"/>
            <a:r>
              <a:rPr lang="pt-BR" dirty="0" smtClean="0"/>
              <a:t>Entropy of supporters and crime</a:t>
            </a:r>
          </a:p>
          <a:p>
            <a:pPr lvl="1"/>
            <a:r>
              <a:rPr lang="pt-BR" dirty="0" smtClean="0"/>
              <a:t>Partial corr, isolating #users (population)</a:t>
            </a:r>
            <a:endParaRPr lang="en-US" dirty="0"/>
          </a:p>
          <a:p>
            <a:r>
              <a:rPr lang="pt-BR" dirty="0" smtClean="0"/>
              <a:t>Higher correlation in regions more disorganized and populated.</a:t>
            </a:r>
          </a:p>
          <a:p>
            <a:r>
              <a:rPr lang="pt-BR" dirty="0" smtClean="0"/>
              <a:t>Regression models, significant coefficients </a:t>
            </a:r>
            <a:r>
              <a:rPr lang="en-US" dirty="0" smtClean="0"/>
              <a:t>regardless</a:t>
            </a:r>
            <a:r>
              <a:rPr lang="pt-BR" dirty="0" smtClean="0"/>
              <a:t> </a:t>
            </a:r>
            <a:r>
              <a:rPr lang="pt-BR" dirty="0" smtClean="0"/>
              <a:t>the type of crime, and 7x better with entropy.</a:t>
            </a:r>
          </a:p>
          <a:p>
            <a:pPr marL="0" indent="0">
              <a:buNone/>
            </a:pPr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43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Introduction</a:t>
            </a:r>
          </a:p>
          <a:p>
            <a:r>
              <a:rPr lang="pt-BR" dirty="0" smtClean="0"/>
              <a:t>Approach</a:t>
            </a:r>
          </a:p>
          <a:p>
            <a:r>
              <a:rPr lang="pt-BR" dirty="0" smtClean="0"/>
              <a:t>Results</a:t>
            </a:r>
          </a:p>
          <a:p>
            <a:r>
              <a:rPr lang="pt-BR" dirty="0" smtClean="0"/>
              <a:t>Conclusions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84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Future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Other datasets</a:t>
            </a:r>
          </a:p>
          <a:p>
            <a:r>
              <a:rPr lang="pt-BR" dirty="0" smtClean="0"/>
              <a:t>Longitudinal data</a:t>
            </a:r>
          </a:p>
          <a:p>
            <a:r>
              <a:rPr lang="pt-BR" dirty="0" smtClean="0"/>
              <a:t>Global vs. Local characterization</a:t>
            </a:r>
          </a:p>
          <a:p>
            <a:endParaRPr lang="pt-BR" dirty="0"/>
          </a:p>
          <a:p>
            <a:r>
              <a:rPr lang="pt-BR" dirty="0"/>
              <a:t>Twitter         Football        Social Disorganization       Crime?</a:t>
            </a:r>
            <a:endParaRPr lang="en-US" dirty="0"/>
          </a:p>
          <a:p>
            <a:endParaRPr lang="pt-BR" dirty="0" smtClean="0"/>
          </a:p>
          <a:p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969477" y="4306277"/>
            <a:ext cx="2813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3434857" y="4310180"/>
            <a:ext cx="2813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502392" y="4306274"/>
            <a:ext cx="2813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434857" y="4525029"/>
            <a:ext cx="281354" cy="1719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434857" y="3943632"/>
            <a:ext cx="281354" cy="1359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502392" y="3943632"/>
            <a:ext cx="281354" cy="155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502392" y="4552383"/>
            <a:ext cx="281354" cy="183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45319" y="3710294"/>
            <a:ext cx="1337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Language?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83746" y="3718009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FF00"/>
                </a:solidFill>
              </a:rPr>
              <a:t>Real estate?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41187" y="4512306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FF00"/>
                </a:solidFill>
              </a:rPr>
              <a:t>?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83746" y="4505415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FF00"/>
                </a:solidFill>
              </a:rPr>
              <a:t>?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47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/>
              <a:t>Using Social Media to Assess Neighborhood Social </a:t>
            </a:r>
            <a:r>
              <a:rPr lang="en-US" b="0" dirty="0" smtClean="0"/>
              <a:t>Disorganization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3664745"/>
            <a:ext cx="7773308" cy="285328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Case Study in the United </a:t>
            </a:r>
            <a:r>
              <a:rPr lang="en-US" dirty="0" smtClean="0"/>
              <a:t>Kingdom</a:t>
            </a:r>
          </a:p>
          <a:p>
            <a:r>
              <a:rPr lang="pt-BR" sz="4300" dirty="0" smtClean="0"/>
              <a:t>Questions?</a:t>
            </a:r>
          </a:p>
          <a:p>
            <a:endParaRPr lang="pt-BR" dirty="0"/>
          </a:p>
          <a:p>
            <a:r>
              <a:rPr lang="pt-BR" sz="2000" b="1" i="1" dirty="0" smtClean="0"/>
              <a:t>Diogo F. Pacheco – http://diogofpacheco.github.io</a:t>
            </a:r>
          </a:p>
          <a:p>
            <a:r>
              <a:rPr lang="pt-BR" sz="2000" i="1" dirty="0" smtClean="0"/>
              <a:t>dpacheco@biocomplexlab.org</a:t>
            </a:r>
            <a:endParaRPr lang="en-US" sz="2000" i="1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45728"/>
              </p:ext>
            </p:extLst>
          </p:nvPr>
        </p:nvGraphicFramePr>
        <p:xfrm>
          <a:off x="5641509" y="342288"/>
          <a:ext cx="3162698" cy="84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Acrobat Document" r:id="rId3" imgW="5924285" imgH="1581120" progId="AcroExch.Document.11">
                  <p:embed/>
                </p:oleObj>
              </mc:Choice>
              <mc:Fallback>
                <p:oleObj name="Acrobat Document" r:id="rId3" imgW="5924285" imgH="158112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41509" y="342288"/>
                        <a:ext cx="3162698" cy="84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9" name="Picture 5" descr="Image result for biocomplex la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807" y="170504"/>
            <a:ext cx="1360610" cy="136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0" t="9281" r="8534" b="10321"/>
          <a:stretch/>
        </p:blipFill>
        <p:spPr>
          <a:xfrm>
            <a:off x="3628022" y="57563"/>
            <a:ext cx="1600471" cy="158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9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Social disorganization</a:t>
            </a:r>
          </a:p>
          <a:p>
            <a:r>
              <a:rPr lang="pt-BR" dirty="0" smtClean="0"/>
              <a:t>Crime</a:t>
            </a:r>
          </a:p>
          <a:p>
            <a:r>
              <a:rPr lang="pt-BR" dirty="0" smtClean="0"/>
              <a:t>Social media as a proxy for society?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2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Social disorganization</a:t>
            </a:r>
          </a:p>
          <a:p>
            <a:r>
              <a:rPr lang="pt-BR" dirty="0" smtClean="0"/>
              <a:t>Crime</a:t>
            </a:r>
          </a:p>
          <a:p>
            <a:r>
              <a:rPr lang="pt-BR" dirty="0" smtClean="0"/>
              <a:t>Social media as a proxy for society?</a:t>
            </a:r>
          </a:p>
          <a:p>
            <a:endParaRPr lang="pt-BR" dirty="0"/>
          </a:p>
          <a:p>
            <a:r>
              <a:rPr lang="pt-BR" dirty="0" smtClean="0"/>
              <a:t>Twitter         Football        Social Disorganization       Crime?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969477" y="4306277"/>
            <a:ext cx="2813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434857" y="4310180"/>
            <a:ext cx="2813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6502392" y="4306274"/>
            <a:ext cx="2813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96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Approach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612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Datasets – Twitter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90" y="2594708"/>
            <a:ext cx="3828025" cy="39744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565" y="3681656"/>
            <a:ext cx="3641050" cy="180059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53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Datasets – Crime (data.gov.uk)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770" y="2633785"/>
            <a:ext cx="3706040" cy="385640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05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Characterizing users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1586"/>
          <a:stretch/>
        </p:blipFill>
        <p:spPr>
          <a:xfrm rot="321165">
            <a:off x="1921102" y="2558753"/>
            <a:ext cx="3402549" cy="39688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21499"/>
          <a:stretch/>
        </p:blipFill>
        <p:spPr>
          <a:xfrm>
            <a:off x="366591" y="3010999"/>
            <a:ext cx="3153985" cy="17407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23090"/>
          <a:stretch/>
        </p:blipFill>
        <p:spPr>
          <a:xfrm rot="593458">
            <a:off x="2677505" y="4365274"/>
            <a:ext cx="2987419" cy="1487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89209">
            <a:off x="4649802" y="2671384"/>
            <a:ext cx="3299192" cy="36668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8851" y="1685745"/>
            <a:ext cx="3600572" cy="39102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650398">
            <a:off x="3870134" y="2803891"/>
            <a:ext cx="3919997" cy="3895725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8902" y="3295338"/>
            <a:ext cx="3219450" cy="2124075"/>
          </a:xfrm>
          <a:prstGeom prst="rect">
            <a:avLst/>
          </a:prstGeom>
          <a:effectLst>
            <a:outerShdw blurRad="50800" dist="165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749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Characterizing users and regions</a:t>
            </a:r>
          </a:p>
          <a:p>
            <a:pPr lvl="8"/>
            <a:endParaRPr lang="en-US" dirty="0"/>
          </a:p>
        </p:txBody>
      </p:sp>
      <p:pic>
        <p:nvPicPr>
          <p:cNvPr id="3074" name="Picture 2" descr="https://census.ukdataservice.ac.uk/media/101399/map_2011p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2617229"/>
            <a:ext cx="3727938" cy="418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506" y="2457087"/>
            <a:ext cx="496460" cy="6760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393" y="2600657"/>
            <a:ext cx="496460" cy="676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466" y="2568036"/>
            <a:ext cx="496460" cy="6760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557" y="3133117"/>
            <a:ext cx="496460" cy="6760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240" y="3049621"/>
            <a:ext cx="496460" cy="6760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506" y="4239087"/>
            <a:ext cx="496460" cy="67603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291" y="4993179"/>
            <a:ext cx="496460" cy="6760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4901">
            <a:off x="3671556" y="4993180"/>
            <a:ext cx="496460" cy="6760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590" y="3133117"/>
            <a:ext cx="496460" cy="67603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925" y="4663066"/>
            <a:ext cx="496460" cy="67603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760095" y="2617229"/>
            <a:ext cx="436879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Global</a:t>
            </a:r>
          </a:p>
          <a:p>
            <a:r>
              <a:rPr lang="en-US" sz="1600" dirty="0" smtClean="0"/>
              <a:t>   1 </a:t>
            </a:r>
            <a:r>
              <a:rPr lang="en-US" sz="1600" dirty="0" smtClean="0"/>
              <a:t>charac</a:t>
            </a:r>
            <a:r>
              <a:rPr lang="en-US" sz="1600" dirty="0" smtClean="0"/>
              <a:t>. </a:t>
            </a:r>
            <a:r>
              <a:rPr lang="en-US" sz="1600" dirty="0"/>
              <a:t>per user</a:t>
            </a:r>
            <a:endParaRPr lang="en-US" dirty="0"/>
          </a:p>
          <a:p>
            <a:endParaRPr lang="en-US" u="sng" dirty="0" smtClean="0"/>
          </a:p>
          <a:p>
            <a:r>
              <a:rPr lang="en-US" u="sng" dirty="0" smtClean="0"/>
              <a:t>Local</a:t>
            </a:r>
            <a:endParaRPr lang="en-US" u="sng" dirty="0"/>
          </a:p>
          <a:p>
            <a:r>
              <a:rPr lang="en-US" sz="1600" dirty="0" smtClean="0"/>
              <a:t>   1 </a:t>
            </a:r>
            <a:r>
              <a:rPr lang="en-US" sz="1600" dirty="0" smtClean="0"/>
              <a:t>charac</a:t>
            </a:r>
            <a:r>
              <a:rPr lang="en-US" sz="1600" dirty="0" smtClean="0"/>
              <a:t>. </a:t>
            </a:r>
            <a:r>
              <a:rPr lang="en-US" sz="1600" dirty="0"/>
              <a:t>per </a:t>
            </a:r>
            <a:r>
              <a:rPr lang="en-US" sz="1600" dirty="0" smtClean="0"/>
              <a:t>user and </a:t>
            </a:r>
            <a:r>
              <a:rPr lang="en-US" sz="1600" dirty="0"/>
              <a:t>per region (LSOA)</a:t>
            </a:r>
          </a:p>
          <a:p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316" y="4166883"/>
            <a:ext cx="1385707" cy="66428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640" y="5061213"/>
            <a:ext cx="1385707" cy="55576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2181" y="5882416"/>
            <a:ext cx="2085975" cy="4857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97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395</TotalTime>
  <Words>286</Words>
  <Application>Microsoft Office PowerPoint</Application>
  <PresentationFormat>On-screen Show (4:3)</PresentationFormat>
  <Paragraphs>133</Paragraphs>
  <Slides>21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Bookman Old Style</vt:lpstr>
      <vt:lpstr>Calibri</vt:lpstr>
      <vt:lpstr>Rockwell</vt:lpstr>
      <vt:lpstr>Damask</vt:lpstr>
      <vt:lpstr>Acrobat Document</vt:lpstr>
      <vt:lpstr>Using Social Media to Assess Neighborhood Social Disorganization</vt:lpstr>
      <vt:lpstr>Agenda</vt:lpstr>
      <vt:lpstr>Introduction</vt:lpstr>
      <vt:lpstr>Introduction</vt:lpstr>
      <vt:lpstr>Approach</vt:lpstr>
      <vt:lpstr>Approach</vt:lpstr>
      <vt:lpstr>Approach</vt:lpstr>
      <vt:lpstr>Approach</vt:lpstr>
      <vt:lpstr>Approach</vt:lpstr>
      <vt:lpstr>Approach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conclusions</vt:lpstr>
      <vt:lpstr>conclusions</vt:lpstr>
      <vt:lpstr>Future works</vt:lpstr>
      <vt:lpstr>Using Social Media to Assess Neighborhood Social Disorganization</vt:lpstr>
    </vt:vector>
  </TitlesOfParts>
  <Company>FIT Computer Sciences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Social Media to Assess Neighborhood Social Disorganization</dc:title>
  <dc:creator>Diogo Ferreira Pacheco</dc:creator>
  <cp:lastModifiedBy>Diogo Ferreira Pacheco</cp:lastModifiedBy>
  <cp:revision>23</cp:revision>
  <dcterms:created xsi:type="dcterms:W3CDTF">2017-05-16T22:34:48Z</dcterms:created>
  <dcterms:modified xsi:type="dcterms:W3CDTF">2017-05-19T21:43:32Z</dcterms:modified>
</cp:coreProperties>
</file>